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1" r:id="rId3"/>
    <p:sldId id="262" r:id="rId4"/>
    <p:sldId id="272" r:id="rId5"/>
    <p:sldId id="281" r:id="rId6"/>
    <p:sldId id="273" r:id="rId7"/>
    <p:sldId id="274" r:id="rId8"/>
    <p:sldId id="275" r:id="rId9"/>
    <p:sldId id="276" r:id="rId10"/>
    <p:sldId id="280" r:id="rId11"/>
    <p:sldId id="277" r:id="rId12"/>
    <p:sldId id="278" r:id="rId13"/>
    <p:sldId id="279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" panose="020B0604020202020204" charset="0"/>
      <p:regular r:id="rId19"/>
    </p:embeddedFont>
    <p:embeddedFont>
      <p:font typeface="Halant Medium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4622" autoAdjust="0"/>
  </p:normalViewPr>
  <p:slideViewPr>
    <p:cSldViewPr>
      <p:cViewPr varScale="1">
        <p:scale>
          <a:sx n="54" d="100"/>
          <a:sy n="54" d="100"/>
        </p:scale>
        <p:origin x="835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E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008417" y="-1726925"/>
            <a:ext cx="11014460" cy="14122605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67680" y="2516235"/>
            <a:ext cx="7491428" cy="7491428"/>
            <a:chOff x="6705600" y="1371600"/>
            <a:chExt cx="10972800" cy="10972800"/>
          </a:xfrm>
        </p:grpSpPr>
        <p:sp>
          <p:nvSpPr>
            <p:cNvPr id="5" name="Freeform 5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045856" y="-125648"/>
            <a:ext cx="9056944" cy="2041069"/>
            <a:chOff x="-6974392" y="-296886"/>
            <a:chExt cx="12075925" cy="2721425"/>
          </a:xfrm>
        </p:grpSpPr>
        <p:sp>
          <p:nvSpPr>
            <p:cNvPr id="10" name="TextBox 10"/>
            <p:cNvSpPr txBox="1"/>
            <p:nvPr/>
          </p:nvSpPr>
          <p:spPr>
            <a:xfrm>
              <a:off x="-5718867" y="-296886"/>
              <a:ext cx="10820400" cy="2416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999"/>
                </a:lnSpc>
              </a:pPr>
              <a:r>
                <a:rPr lang="en-US" sz="8000" u="sng" dirty="0">
                  <a:solidFill>
                    <a:srgbClr val="FFFFFF"/>
                  </a:solidFill>
                  <a:latin typeface="Halant Medium Bold"/>
                </a:rPr>
                <a:t>Workshop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6974392" y="1621891"/>
              <a:ext cx="10820400" cy="802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lear Sans Regular"/>
                </a:rPr>
                <a:t>Handicap</a:t>
              </a:r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15FFE724-4194-4FAC-A586-D5B504795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676" y="938206"/>
            <a:ext cx="10515600" cy="105156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5A0456C-D133-46C1-AC95-37D8A2325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4" y="175000"/>
            <a:ext cx="2680762" cy="1647371"/>
          </a:xfrm>
          <a:prstGeom prst="rect">
            <a:avLst/>
          </a:prstGeom>
        </p:spPr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9A3653AC-1983-436F-A83D-74882D3F912C}"/>
              </a:ext>
            </a:extLst>
          </p:cNvPr>
          <p:cNvSpPr txBox="1"/>
          <p:nvPr/>
        </p:nvSpPr>
        <p:spPr>
          <a:xfrm>
            <a:off x="11506200" y="8267700"/>
            <a:ext cx="7437180" cy="2517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2400" i="1" u="sng" dirty="0">
                <a:solidFill>
                  <a:srgbClr val="FFFFFF"/>
                </a:solidFill>
                <a:latin typeface="Clear Sans Regular"/>
              </a:rPr>
              <a:t>Travail réalisé par :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20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lear Sans Regular"/>
              </a:rPr>
              <a:t>- CHAOUKI Nabil / - DALOUCH </a:t>
            </a:r>
            <a:r>
              <a:rPr lang="en-US" sz="2000" i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lear Sans Regular"/>
              </a:rPr>
              <a:t>Ibtissam</a:t>
            </a:r>
            <a:endParaRPr lang="en-US" sz="2000" i="1" dirty="0">
              <a:solidFill>
                <a:schemeClr val="accent1">
                  <a:lumMod val="20000"/>
                  <a:lumOff val="80000"/>
                </a:schemeClr>
              </a:solidFill>
              <a:latin typeface="Clear Sans Regular"/>
            </a:endParaRP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20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lear Sans Regular"/>
              </a:rPr>
              <a:t> - MOUCHTARI Nizar / - EL FILALI Fatima Ezzahra</a:t>
            </a:r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Clear Sans Regular"/>
            </a:endParaRPr>
          </a:p>
          <a:p>
            <a:pPr algn="ctr">
              <a:lnSpc>
                <a:spcPts val="5040"/>
              </a:lnSpc>
              <a:spcBef>
                <a:spcPct val="0"/>
              </a:spcBef>
            </a:pPr>
            <a:endParaRPr lang="en-US" sz="3600" dirty="0">
              <a:solidFill>
                <a:srgbClr val="FFFFFF"/>
              </a:solidFill>
              <a:latin typeface="Clear Sans Regular"/>
            </a:endParaRPr>
          </a:p>
        </p:txBody>
      </p:sp>
      <p:pic>
        <p:nvPicPr>
          <p:cNvPr id="20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495348-7325-492E-B6DF-D9D1F01FBC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8798" y="173689"/>
            <a:ext cx="1303458" cy="1303458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0B560313-E369-420E-9306-682C80321E80}"/>
              </a:ext>
            </a:extLst>
          </p:cNvPr>
          <p:cNvSpPr txBox="1"/>
          <p:nvPr/>
        </p:nvSpPr>
        <p:spPr>
          <a:xfrm>
            <a:off x="8561098" y="4610100"/>
            <a:ext cx="9726902" cy="1328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6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lear Sans Regular"/>
              </a:rPr>
              <a:t>Présentation technique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6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lear Sans Regular"/>
              </a:rPr>
              <a:t> du projet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540FE5B-0F3B-4B94-8DAC-C449087F412F}"/>
              </a:ext>
            </a:extLst>
          </p:cNvPr>
          <p:cNvSpPr/>
          <p:nvPr/>
        </p:nvSpPr>
        <p:spPr>
          <a:xfrm>
            <a:off x="28575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B38C82C-65CD-4056-9FF8-F71D8459C49C}"/>
              </a:ext>
            </a:extLst>
          </p:cNvPr>
          <p:cNvSpPr/>
          <p:nvPr/>
        </p:nvSpPr>
        <p:spPr>
          <a:xfrm>
            <a:off x="17118377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44EC24B-6640-4C11-A122-BCC2C8621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525" y="-102352"/>
            <a:ext cx="2959852" cy="2959852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F15B20D1-7752-419A-AA0F-419EA58DC7C3}"/>
              </a:ext>
            </a:extLst>
          </p:cNvPr>
          <p:cNvSpPr txBox="1">
            <a:spLocks/>
          </p:cNvSpPr>
          <p:nvPr/>
        </p:nvSpPr>
        <p:spPr>
          <a:xfrm>
            <a:off x="2514600" y="223837"/>
            <a:ext cx="12087225" cy="62604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fr-FR" sz="60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LES MAQUETTES</a:t>
            </a:r>
          </a:p>
          <a:p>
            <a:pPr defTabSz="685800"/>
            <a:r>
              <a:rPr lang="fr-FR" sz="60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9BCCE8-6E24-422D-B109-215B7FBF502F}"/>
              </a:ext>
            </a:extLst>
          </p:cNvPr>
          <p:cNvSpPr txBox="1"/>
          <p:nvPr/>
        </p:nvSpPr>
        <p:spPr>
          <a:xfrm>
            <a:off x="11099387" y="840355"/>
            <a:ext cx="254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fr-FR" sz="3600" b="1" dirty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web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77FBF2F-A0EB-4298-BA26-AE7AF0047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4" y="1466398"/>
            <a:ext cx="11458575" cy="8338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722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CB776D4-9D1E-42CF-A09B-EBD455F72B7F}"/>
              </a:ext>
            </a:extLst>
          </p:cNvPr>
          <p:cNvSpPr/>
          <p:nvPr/>
        </p:nvSpPr>
        <p:spPr>
          <a:xfrm>
            <a:off x="28575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612B5982-B319-497B-B124-B01FFA7CA5BF}"/>
              </a:ext>
            </a:extLst>
          </p:cNvPr>
          <p:cNvSpPr/>
          <p:nvPr/>
        </p:nvSpPr>
        <p:spPr>
          <a:xfrm>
            <a:off x="17118377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100AB2E-992F-46E7-9853-CA55D8E84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525" y="-102352"/>
            <a:ext cx="2959852" cy="2959852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F72B192F-15CE-4A94-9C90-0833A938EAA5}"/>
              </a:ext>
            </a:extLst>
          </p:cNvPr>
          <p:cNvSpPr txBox="1">
            <a:spLocks/>
          </p:cNvSpPr>
          <p:nvPr/>
        </p:nvSpPr>
        <p:spPr>
          <a:xfrm>
            <a:off x="2514600" y="223837"/>
            <a:ext cx="12087225" cy="62604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fr-FR" sz="60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LES MAQUETTES</a:t>
            </a:r>
          </a:p>
          <a:p>
            <a:pPr defTabSz="685800"/>
            <a:r>
              <a:rPr lang="fr-FR" sz="60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2979C08-F282-4760-89C7-BD7E43520486}"/>
              </a:ext>
            </a:extLst>
          </p:cNvPr>
          <p:cNvSpPr txBox="1"/>
          <p:nvPr/>
        </p:nvSpPr>
        <p:spPr>
          <a:xfrm>
            <a:off x="11198119" y="849880"/>
            <a:ext cx="254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fr-FR" sz="3600" b="1" dirty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mobile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8ADF215-8A87-497C-AA00-3AB98B9D9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044" y="1723713"/>
            <a:ext cx="9735825" cy="771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77856EC-F150-4F7F-B2BC-A238F9C31C2C}"/>
              </a:ext>
            </a:extLst>
          </p:cNvPr>
          <p:cNvSpPr/>
          <p:nvPr/>
        </p:nvSpPr>
        <p:spPr>
          <a:xfrm>
            <a:off x="28575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A4B717D-A84D-4C99-988E-CDFBBAF9597C}"/>
              </a:ext>
            </a:extLst>
          </p:cNvPr>
          <p:cNvSpPr/>
          <p:nvPr/>
        </p:nvSpPr>
        <p:spPr>
          <a:xfrm>
            <a:off x="17118377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F3A0D9-C887-4F77-9F78-1E4FCC0D6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525" y="-102352"/>
            <a:ext cx="2959852" cy="2959852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49B50C47-E348-4EAA-89BD-A958C524AB34}"/>
              </a:ext>
            </a:extLst>
          </p:cNvPr>
          <p:cNvSpPr txBox="1">
            <a:spLocks/>
          </p:cNvSpPr>
          <p:nvPr/>
        </p:nvSpPr>
        <p:spPr>
          <a:xfrm>
            <a:off x="2514600" y="571500"/>
            <a:ext cx="12087225" cy="62604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fr-FR" sz="60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PROTOTYPE</a:t>
            </a:r>
          </a:p>
          <a:p>
            <a:pPr defTabSz="685800"/>
            <a:r>
              <a:rPr lang="fr-FR" sz="60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Video_2021-10-08_150733_Trim">
            <a:hlinkClick r:id="" action="ppaction://media"/>
            <a:extLst>
              <a:ext uri="{FF2B5EF4-FFF2-40B4-BE49-F238E27FC236}">
                <a16:creationId xmlns:a16="http://schemas.microsoft.com/office/drawing/2014/main" id="{A6D76E45-7DB4-4B3E-A027-7E24F44D97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1400" y="1562100"/>
            <a:ext cx="10439400" cy="78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48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B5D8CD6-1C8A-485E-881F-9F23AEC4DA34}"/>
              </a:ext>
            </a:extLst>
          </p:cNvPr>
          <p:cNvSpPr/>
          <p:nvPr/>
        </p:nvSpPr>
        <p:spPr>
          <a:xfrm>
            <a:off x="28575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4AF4C1F0-1C31-40BA-8B4E-9621BB0377AB}"/>
              </a:ext>
            </a:extLst>
          </p:cNvPr>
          <p:cNvSpPr/>
          <p:nvPr/>
        </p:nvSpPr>
        <p:spPr>
          <a:xfrm>
            <a:off x="17118377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6F4D33-A70E-40CC-A382-83C73D91A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525" y="-102352"/>
            <a:ext cx="2959852" cy="2959852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9F0BDD60-B394-470B-BDE9-ABA57F861FAF}"/>
              </a:ext>
            </a:extLst>
          </p:cNvPr>
          <p:cNvSpPr txBox="1">
            <a:spLocks/>
          </p:cNvSpPr>
          <p:nvPr/>
        </p:nvSpPr>
        <p:spPr>
          <a:xfrm>
            <a:off x="2667000" y="1064552"/>
            <a:ext cx="12087225" cy="62604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fr-FR" sz="60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CONCLUSION</a:t>
            </a:r>
          </a:p>
          <a:p>
            <a:pPr defTabSz="685800"/>
            <a:r>
              <a:rPr lang="fr-FR" sz="60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0666E0-5CD5-4932-BBA4-663C3354878F}"/>
              </a:ext>
            </a:extLst>
          </p:cNvPr>
          <p:cNvSpPr/>
          <p:nvPr/>
        </p:nvSpPr>
        <p:spPr>
          <a:xfrm>
            <a:off x="3370913" y="3820061"/>
            <a:ext cx="1154617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Merci pour votre attention</a:t>
            </a:r>
            <a:endParaRPr lang="fr-FR" sz="8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404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5469C6-0595-43C5-A2A5-F7A6F8B6D5EE}"/>
              </a:ext>
            </a:extLst>
          </p:cNvPr>
          <p:cNvSpPr txBox="1">
            <a:spLocks/>
          </p:cNvSpPr>
          <p:nvPr/>
        </p:nvSpPr>
        <p:spPr>
          <a:xfrm>
            <a:off x="3266628" y="334708"/>
            <a:ext cx="12087225" cy="62604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000" b="1"/>
              <a:t>PLAN</a:t>
            </a:r>
            <a:endParaRPr lang="fr-FR" sz="6000" b="1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862CFA3C-4B67-4CB8-BB18-10DA6212467C}"/>
              </a:ext>
            </a:extLst>
          </p:cNvPr>
          <p:cNvSpPr/>
          <p:nvPr/>
        </p:nvSpPr>
        <p:spPr>
          <a:xfrm>
            <a:off x="-431415" y="2458830"/>
            <a:ext cx="6372708" cy="6264696"/>
          </a:xfrm>
          <a:prstGeom prst="arc">
            <a:avLst>
              <a:gd name="adj1" fmla="val 16200000"/>
              <a:gd name="adj2" fmla="val 5359794"/>
            </a:avLst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3736C230-2388-4315-AFDD-E723C85D6BB1}"/>
              </a:ext>
            </a:extLst>
          </p:cNvPr>
          <p:cNvSpPr/>
          <p:nvPr/>
        </p:nvSpPr>
        <p:spPr>
          <a:xfrm>
            <a:off x="-1780803" y="1856746"/>
            <a:ext cx="8208912" cy="7560840"/>
          </a:xfrm>
          <a:prstGeom prst="arc">
            <a:avLst>
              <a:gd name="adj1" fmla="val 16200000"/>
              <a:gd name="adj2" fmla="val 5370932"/>
            </a:avLst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val 14">
            <a:extLst>
              <a:ext uri="{FF2B5EF4-FFF2-40B4-BE49-F238E27FC236}">
                <a16:creationId xmlns:a16="http://schemas.microsoft.com/office/drawing/2014/main" id="{304CCD97-9895-4368-B1F0-1A2DFF1366C5}"/>
              </a:ext>
            </a:extLst>
          </p:cNvPr>
          <p:cNvSpPr/>
          <p:nvPr/>
        </p:nvSpPr>
        <p:spPr>
          <a:xfrm>
            <a:off x="3843929" y="1982048"/>
            <a:ext cx="368777" cy="368775"/>
          </a:xfrm>
          <a:prstGeom prst="ellipse">
            <a:avLst/>
          </a:prstGeom>
          <a:solidFill>
            <a:srgbClr val="ED5E48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US" sz="2700" dirty="0">
              <a:solidFill>
                <a:srgbClr val="00B0F0"/>
              </a:solidFill>
              <a:latin typeface="Calibri"/>
            </a:endParaRPr>
          </a:p>
        </p:txBody>
      </p:sp>
      <p:grpSp>
        <p:nvGrpSpPr>
          <p:cNvPr id="6" name="Group 24">
            <a:extLst>
              <a:ext uri="{FF2B5EF4-FFF2-40B4-BE49-F238E27FC236}">
                <a16:creationId xmlns:a16="http://schemas.microsoft.com/office/drawing/2014/main" id="{975A9C70-ED42-4E2A-B4AD-6C2603391988}"/>
              </a:ext>
            </a:extLst>
          </p:cNvPr>
          <p:cNvGrpSpPr/>
          <p:nvPr/>
        </p:nvGrpSpPr>
        <p:grpSpPr>
          <a:xfrm rot="5400000">
            <a:off x="-1473934" y="5677102"/>
            <a:ext cx="7389548" cy="270449"/>
            <a:chOff x="-3200399" y="3314692"/>
            <a:chExt cx="6246420" cy="228609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7" name="Rounded Rectangle 12">
              <a:extLst>
                <a:ext uri="{FF2B5EF4-FFF2-40B4-BE49-F238E27FC236}">
                  <a16:creationId xmlns:a16="http://schemas.microsoft.com/office/drawing/2014/main" id="{211DCB39-780C-4033-B487-64BC5B5E7D29}"/>
                </a:ext>
              </a:extLst>
            </p:cNvPr>
            <p:cNvSpPr/>
            <p:nvPr/>
          </p:nvSpPr>
          <p:spPr>
            <a:xfrm rot="5400000">
              <a:off x="1331521" y="1828801"/>
              <a:ext cx="228600" cy="3200400"/>
            </a:xfrm>
            <a:prstGeom prst="pentagon">
              <a:avLst/>
            </a:prstGeom>
            <a:grpFill/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ounded Rectangle 23">
              <a:extLst>
                <a:ext uri="{FF2B5EF4-FFF2-40B4-BE49-F238E27FC236}">
                  <a16:creationId xmlns:a16="http://schemas.microsoft.com/office/drawing/2014/main" id="{B780D053-154C-4ED7-9E89-CDAF3EC0B63F}"/>
                </a:ext>
              </a:extLst>
            </p:cNvPr>
            <p:cNvSpPr/>
            <p:nvPr/>
          </p:nvSpPr>
          <p:spPr>
            <a:xfrm rot="5400000">
              <a:off x="-1714499" y="1828792"/>
              <a:ext cx="228599" cy="3200400"/>
            </a:xfrm>
            <a:prstGeom prst="pentagon">
              <a:avLst/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9" name="Oval 14">
            <a:extLst>
              <a:ext uri="{FF2B5EF4-FFF2-40B4-BE49-F238E27FC236}">
                <a16:creationId xmlns:a16="http://schemas.microsoft.com/office/drawing/2014/main" id="{C8BF002F-5ACA-4B7C-8CBC-C8346BC5B107}"/>
              </a:ext>
            </a:extLst>
          </p:cNvPr>
          <p:cNvSpPr/>
          <p:nvPr/>
        </p:nvSpPr>
        <p:spPr>
          <a:xfrm>
            <a:off x="5140474" y="2782866"/>
            <a:ext cx="368777" cy="368775"/>
          </a:xfrm>
          <a:prstGeom prst="ellipse">
            <a:avLst/>
          </a:prstGeom>
          <a:solidFill>
            <a:srgbClr val="ED5E48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US" sz="270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D2A76102-DE7C-4ADB-ADE2-04E35DDD3F5C}"/>
              </a:ext>
            </a:extLst>
          </p:cNvPr>
          <p:cNvSpPr/>
          <p:nvPr/>
        </p:nvSpPr>
        <p:spPr>
          <a:xfrm>
            <a:off x="6000312" y="4142281"/>
            <a:ext cx="368777" cy="368775"/>
          </a:xfrm>
          <a:prstGeom prst="ellipse">
            <a:avLst/>
          </a:prstGeom>
          <a:solidFill>
            <a:srgbClr val="ED5E48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US" sz="270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1" name="Oval 14">
            <a:extLst>
              <a:ext uri="{FF2B5EF4-FFF2-40B4-BE49-F238E27FC236}">
                <a16:creationId xmlns:a16="http://schemas.microsoft.com/office/drawing/2014/main" id="{E4D543AC-9D59-4A6E-87A3-9DC84A2C2939}"/>
              </a:ext>
            </a:extLst>
          </p:cNvPr>
          <p:cNvSpPr/>
          <p:nvPr/>
        </p:nvSpPr>
        <p:spPr>
          <a:xfrm>
            <a:off x="6265335" y="5699190"/>
            <a:ext cx="368777" cy="368775"/>
          </a:xfrm>
          <a:prstGeom prst="ellipse">
            <a:avLst/>
          </a:prstGeom>
          <a:solidFill>
            <a:srgbClr val="ED5E48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US" sz="27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B2EBBD04-FB20-4452-9947-D0CF3EFCF6FF}"/>
              </a:ext>
            </a:extLst>
          </p:cNvPr>
          <p:cNvSpPr/>
          <p:nvPr/>
        </p:nvSpPr>
        <p:spPr>
          <a:xfrm>
            <a:off x="5896558" y="6950595"/>
            <a:ext cx="368777" cy="368775"/>
          </a:xfrm>
          <a:prstGeom prst="ellipse">
            <a:avLst/>
          </a:prstGeom>
          <a:solidFill>
            <a:srgbClr val="ED5E48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US" sz="270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3" name="Oval 14">
            <a:extLst>
              <a:ext uri="{FF2B5EF4-FFF2-40B4-BE49-F238E27FC236}">
                <a16:creationId xmlns:a16="http://schemas.microsoft.com/office/drawing/2014/main" id="{0F22658E-21F8-426E-B663-3DC88F6D3916}"/>
              </a:ext>
            </a:extLst>
          </p:cNvPr>
          <p:cNvSpPr/>
          <p:nvPr/>
        </p:nvSpPr>
        <p:spPr>
          <a:xfrm>
            <a:off x="6157322" y="6347267"/>
            <a:ext cx="251879" cy="251879"/>
          </a:xfrm>
          <a:prstGeom prst="ellipse">
            <a:avLst/>
          </a:prstGeom>
          <a:solidFill>
            <a:srgbClr val="D1E7F6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US" sz="270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8A71DEE1-0196-4093-A19E-29F0AB175AFB}"/>
              </a:ext>
            </a:extLst>
          </p:cNvPr>
          <p:cNvSpPr/>
          <p:nvPr/>
        </p:nvSpPr>
        <p:spPr>
          <a:xfrm>
            <a:off x="6229480" y="5015269"/>
            <a:ext cx="251879" cy="251879"/>
          </a:xfrm>
          <a:prstGeom prst="ellipse">
            <a:avLst/>
          </a:prstGeom>
          <a:solidFill>
            <a:srgbClr val="D1E7F6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US" sz="27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E2E871-A8DC-4A59-B382-E0E97E1ABFC4}"/>
              </a:ext>
            </a:extLst>
          </p:cNvPr>
          <p:cNvSpPr/>
          <p:nvPr/>
        </p:nvSpPr>
        <p:spPr>
          <a:xfrm flipV="1">
            <a:off x="4537142" y="2350823"/>
            <a:ext cx="251879" cy="251879"/>
          </a:xfrm>
          <a:prstGeom prst="ellipse">
            <a:avLst/>
          </a:prstGeom>
          <a:solidFill>
            <a:srgbClr val="D1E7F6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US" sz="270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2C413B0B-912F-4A6B-AAF3-60A3CC30E80F}"/>
              </a:ext>
            </a:extLst>
          </p:cNvPr>
          <p:cNvSpPr/>
          <p:nvPr/>
        </p:nvSpPr>
        <p:spPr>
          <a:xfrm flipV="1">
            <a:off x="5689420" y="3430943"/>
            <a:ext cx="251879" cy="251879"/>
          </a:xfrm>
          <a:prstGeom prst="ellipse">
            <a:avLst/>
          </a:prstGeom>
          <a:solidFill>
            <a:srgbClr val="D1E7F6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US" sz="270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7" name="Oval 14">
            <a:extLst>
              <a:ext uri="{FF2B5EF4-FFF2-40B4-BE49-F238E27FC236}">
                <a16:creationId xmlns:a16="http://schemas.microsoft.com/office/drawing/2014/main" id="{C7BC4BA4-2810-487E-B6AF-3E80D44CFA31}"/>
              </a:ext>
            </a:extLst>
          </p:cNvPr>
          <p:cNvSpPr/>
          <p:nvPr/>
        </p:nvSpPr>
        <p:spPr>
          <a:xfrm>
            <a:off x="5034009" y="8135121"/>
            <a:ext cx="368777" cy="368775"/>
          </a:xfrm>
          <a:prstGeom prst="ellipse">
            <a:avLst/>
          </a:prstGeom>
          <a:solidFill>
            <a:srgbClr val="ED5E48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US" sz="270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8" name="Oval 14">
            <a:extLst>
              <a:ext uri="{FF2B5EF4-FFF2-40B4-BE49-F238E27FC236}">
                <a16:creationId xmlns:a16="http://schemas.microsoft.com/office/drawing/2014/main" id="{3518D1E8-2673-495C-9172-157DB6ABC171}"/>
              </a:ext>
            </a:extLst>
          </p:cNvPr>
          <p:cNvSpPr/>
          <p:nvPr/>
        </p:nvSpPr>
        <p:spPr>
          <a:xfrm>
            <a:off x="5581408" y="7643411"/>
            <a:ext cx="251879" cy="251879"/>
          </a:xfrm>
          <a:prstGeom prst="ellipse">
            <a:avLst/>
          </a:prstGeom>
          <a:solidFill>
            <a:srgbClr val="D1E7F6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US" sz="2700" dirty="0">
              <a:solidFill>
                <a:srgbClr val="00B0F0"/>
              </a:solidFill>
              <a:latin typeface="Calibri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785E135-C233-443E-8E6E-3DBA058765A9}"/>
              </a:ext>
            </a:extLst>
          </p:cNvPr>
          <p:cNvSpPr txBox="1"/>
          <p:nvPr/>
        </p:nvSpPr>
        <p:spPr>
          <a:xfrm>
            <a:off x="4381602" y="1662223"/>
            <a:ext cx="868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fr-FR" sz="36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0EF1FC2-4C54-487B-9FF5-57341BD4F106}"/>
              </a:ext>
            </a:extLst>
          </p:cNvPr>
          <p:cNvSpPr txBox="1"/>
          <p:nvPr/>
        </p:nvSpPr>
        <p:spPr>
          <a:xfrm>
            <a:off x="5581408" y="2664577"/>
            <a:ext cx="10299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fr-FR" sz="3600" b="1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fr-FR" sz="36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LANGUAGE ET TECHNOLOGIE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D737D30-3E48-4500-8998-4F0A0C9824CC}"/>
              </a:ext>
            </a:extLst>
          </p:cNvPr>
          <p:cNvSpPr txBox="1"/>
          <p:nvPr/>
        </p:nvSpPr>
        <p:spPr>
          <a:xfrm>
            <a:off x="6428109" y="4003504"/>
            <a:ext cx="768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fr-FR" sz="36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CAS D’UTILISATION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66F6736-5C14-4691-B75B-5F830582D60F}"/>
              </a:ext>
            </a:extLst>
          </p:cNvPr>
          <p:cNvSpPr txBox="1"/>
          <p:nvPr/>
        </p:nvSpPr>
        <p:spPr>
          <a:xfrm>
            <a:off x="6563628" y="5489162"/>
            <a:ext cx="852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fr-FR" sz="3600" b="1" dirty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fr-FR" sz="36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LES MAQUETTES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5618718-B414-41F1-B60F-423F46CC9BC6}"/>
              </a:ext>
            </a:extLst>
          </p:cNvPr>
          <p:cNvSpPr txBox="1"/>
          <p:nvPr/>
        </p:nvSpPr>
        <p:spPr>
          <a:xfrm>
            <a:off x="6265335" y="6875528"/>
            <a:ext cx="945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it-IT" sz="36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36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PROTOTYPE ET L’AVANCEMENT DU PROJET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34841F9-613D-44CD-8026-3E33489E1CED}"/>
              </a:ext>
            </a:extLst>
          </p:cNvPr>
          <p:cNvSpPr txBox="1"/>
          <p:nvPr/>
        </p:nvSpPr>
        <p:spPr>
          <a:xfrm>
            <a:off x="5402790" y="8077195"/>
            <a:ext cx="8713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fr-FR" sz="36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6" name="AutoShape 2">
            <a:extLst>
              <a:ext uri="{FF2B5EF4-FFF2-40B4-BE49-F238E27FC236}">
                <a16:creationId xmlns:a16="http://schemas.microsoft.com/office/drawing/2014/main" id="{7665C19F-17D8-4DA6-B8F6-74FEE34C9953}"/>
              </a:ext>
            </a:extLst>
          </p:cNvPr>
          <p:cNvSpPr/>
          <p:nvPr/>
        </p:nvSpPr>
        <p:spPr>
          <a:xfrm>
            <a:off x="28575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sp>
        <p:nvSpPr>
          <p:cNvPr id="27" name="AutoShape 2">
            <a:extLst>
              <a:ext uri="{FF2B5EF4-FFF2-40B4-BE49-F238E27FC236}">
                <a16:creationId xmlns:a16="http://schemas.microsoft.com/office/drawing/2014/main" id="{90271EDF-3D36-49E1-A997-E7FF9104A130}"/>
              </a:ext>
            </a:extLst>
          </p:cNvPr>
          <p:cNvSpPr/>
          <p:nvPr/>
        </p:nvSpPr>
        <p:spPr>
          <a:xfrm>
            <a:off x="17118377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E281B23B-EE93-4EC3-B602-0E9C18BA7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525" y="-223757"/>
            <a:ext cx="2959852" cy="295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4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93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653 -0.04213 L -0.19132 -0.0409 C -0.1421 -0.04337 -0.12761 -0.0409 -0.09862 -0.03596 C -0.07691 -0.03334 -0.05408 -0.02577 -0.03915 -0.01975 L 4.30556E-6 1.85185E-6 " pathEditMode="relative" rAng="0" ptsTypes="AAA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26" y="20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822 -0.13303 L -0.24341 -0.12763 C -0.20973 -0.13056 -0.18594 -0.12454 -0.15469 -0.11466 C -0.12362 -0.10309 -0.08117 -0.0909 -0.04427 -0.04877 L 4.16667E-6 4.07407E-6 " pathEditMode="relative" rAng="0" ptsTypes="AAAAA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6" y="665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939 -0.23796 L -0.31788 -0.23379 C -0.25277 -0.23657 -0.18185 -0.21033 -0.13533 -0.18441 C -0.08993 -0.15987 -0.06163 -0.11774 -0.03741 -0.0875 C -0.00208 -0.04166 -0.00625 -0.01589 0.00217 0.00325 " pathEditMode="relative" rAng="0" ptsTypes="AAAAA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78" y="120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39 0.27809 L -0.29375 0.27624 C -0.21962 0.2801 -0.20017 0.27269 -0.16146 0.24553 C -0.12049 0.2179 -0.09375 0.1963 -0.04844 0.11158 C -0.00937 0.04213 -0.01042 0.02315 -9.09722E-5 -3.58025E-6 " pathEditMode="relative" rAng="0" ptsTypes="AAAAA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11" y="-13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08 0.19846 L -0.2316 0.19197 C -0.16893 0.19197 -0.15721 0.18889 -0.09662 0.13163 C -0.04592 0.08364 -0.02856 0.02438 -0.00018 1.48148E-6 " pathEditMode="relative" rAng="0" ptsTypes="AAAA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31" y="-99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91 0.06945 L -0.17118 0.06713 C -0.12509 0.06713 -0.11615 0.0659 -0.07118 0.04599 C -0.03368 0.02901 -0.02092 0.00834 1.38889E-7 -1.97531E-6 " pathEditMode="relative" rAng="0" ptsTypes="AAAA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95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76492AB5-E124-4092-AA5D-BA4576A00A56}"/>
              </a:ext>
            </a:extLst>
          </p:cNvPr>
          <p:cNvSpPr txBox="1">
            <a:spLocks/>
          </p:cNvSpPr>
          <p:nvPr/>
        </p:nvSpPr>
        <p:spPr>
          <a:xfrm>
            <a:off x="2819400" y="718193"/>
            <a:ext cx="12087225" cy="62604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fr-FR" sz="60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ORGANISATION</a:t>
            </a:r>
          </a:p>
        </p:txBody>
      </p:sp>
      <p:sp>
        <p:nvSpPr>
          <p:cNvPr id="34" name="AutoShape 2">
            <a:extLst>
              <a:ext uri="{FF2B5EF4-FFF2-40B4-BE49-F238E27FC236}">
                <a16:creationId xmlns:a16="http://schemas.microsoft.com/office/drawing/2014/main" id="{D01F08FF-6231-43D4-A17D-EB01554AEDA2}"/>
              </a:ext>
            </a:extLst>
          </p:cNvPr>
          <p:cNvSpPr/>
          <p:nvPr/>
        </p:nvSpPr>
        <p:spPr>
          <a:xfrm>
            <a:off x="28575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sp>
        <p:nvSpPr>
          <p:cNvPr id="35" name="AutoShape 2">
            <a:extLst>
              <a:ext uri="{FF2B5EF4-FFF2-40B4-BE49-F238E27FC236}">
                <a16:creationId xmlns:a16="http://schemas.microsoft.com/office/drawing/2014/main" id="{8F9E317B-5DD8-45B8-89FB-25B0662356A2}"/>
              </a:ext>
            </a:extLst>
          </p:cNvPr>
          <p:cNvSpPr/>
          <p:nvPr/>
        </p:nvSpPr>
        <p:spPr>
          <a:xfrm>
            <a:off x="17118377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B134AE67-A69B-470A-99FB-7AAC85B4A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525" y="-102352"/>
            <a:ext cx="2959852" cy="2959852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A5603590-830D-4B0B-B590-7D64E54BCABD}"/>
              </a:ext>
            </a:extLst>
          </p:cNvPr>
          <p:cNvSpPr txBox="1"/>
          <p:nvPr/>
        </p:nvSpPr>
        <p:spPr>
          <a:xfrm>
            <a:off x="1916924" y="2095500"/>
            <a:ext cx="10275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68580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L’utilisation de l’outil de gestion de projet </a:t>
            </a:r>
            <a:r>
              <a:rPr lang="fr-FR" sz="2800" b="1" dirty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Trello </a:t>
            </a:r>
            <a:r>
              <a:rPr lang="fr-FR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en s’appuyant sur la </a:t>
            </a:r>
            <a:r>
              <a:rPr lang="fr-FR" sz="2800" b="1" dirty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méthode Scrum 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E12B524B-CD97-4764-AD9F-DC9C9D296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049607"/>
            <a:ext cx="12904345" cy="6040906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C88815CD-3676-481D-A8F6-343030D826CB}"/>
              </a:ext>
            </a:extLst>
          </p:cNvPr>
          <p:cNvSpPr txBox="1"/>
          <p:nvPr/>
        </p:nvSpPr>
        <p:spPr>
          <a:xfrm>
            <a:off x="1916924" y="9119108"/>
            <a:ext cx="868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68580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L’utilisation de </a:t>
            </a:r>
            <a:r>
              <a:rPr lang="fr-FR" sz="2800" b="1" dirty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Teams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3B1585-6A81-4037-8ACB-FFC4461A8C69}"/>
              </a:ext>
            </a:extLst>
          </p:cNvPr>
          <p:cNvSpPr txBox="1">
            <a:spLocks/>
          </p:cNvSpPr>
          <p:nvPr/>
        </p:nvSpPr>
        <p:spPr>
          <a:xfrm>
            <a:off x="2819400" y="800100"/>
            <a:ext cx="12087225" cy="62604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fr-FR" sz="60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LANGUAGE ET TECHNOLOGIE 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795FEC30-8E3C-460C-AAB6-9C38039CE3AE}"/>
              </a:ext>
            </a:extLst>
          </p:cNvPr>
          <p:cNvSpPr/>
          <p:nvPr/>
        </p:nvSpPr>
        <p:spPr>
          <a:xfrm>
            <a:off x="28575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6A1BC3C-4E39-4ACF-8862-45BDA2D049A7}"/>
              </a:ext>
            </a:extLst>
          </p:cNvPr>
          <p:cNvSpPr/>
          <p:nvPr/>
        </p:nvSpPr>
        <p:spPr>
          <a:xfrm>
            <a:off x="17118377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008757-F559-4DB8-9705-C88CD5680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525" y="-102352"/>
            <a:ext cx="2959852" cy="295985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E2B7793-5A08-404A-8D40-B5E85F181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003" y="2431811"/>
            <a:ext cx="8693761" cy="2579149"/>
          </a:xfrm>
          <a:prstGeom prst="rect">
            <a:avLst/>
          </a:prstGeom>
        </p:spPr>
      </p:pic>
      <p:pic>
        <p:nvPicPr>
          <p:cNvPr id="2050" name="Picture 2" descr="Formation - React JS - Expert Team Tunisie - TUNIS">
            <a:extLst>
              <a:ext uri="{FF2B5EF4-FFF2-40B4-BE49-F238E27FC236}">
                <a16:creationId xmlns:a16="http://schemas.microsoft.com/office/drawing/2014/main" id="{71814365-2020-4BBD-967C-301B080DD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b="14335"/>
          <a:stretch/>
        </p:blipFill>
        <p:spPr bwMode="auto">
          <a:xfrm>
            <a:off x="1933054" y="6876447"/>
            <a:ext cx="7621299" cy="313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etting Started with TensorFlow.js | by Venelin Valkov | Towards Data  Science">
            <a:extLst>
              <a:ext uri="{FF2B5EF4-FFF2-40B4-BE49-F238E27FC236}">
                <a16:creationId xmlns:a16="http://schemas.microsoft.com/office/drawing/2014/main" id="{47D389D1-3C8C-4562-80EA-D275307C8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20366" r="19476" b="1"/>
          <a:stretch/>
        </p:blipFill>
        <p:spPr bwMode="auto">
          <a:xfrm>
            <a:off x="1495424" y="2171700"/>
            <a:ext cx="4662359" cy="367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sual Studio Code launches as a snap | Snapcraft">
            <a:extLst>
              <a:ext uri="{FF2B5EF4-FFF2-40B4-BE49-F238E27FC236}">
                <a16:creationId xmlns:a16="http://schemas.microsoft.com/office/drawing/2014/main" id="{7A8417CE-7992-4BAE-B81B-DC1C2B4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377" y="6197847"/>
            <a:ext cx="6858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naconda logo | Mr. Mint : Apprendre le Machine Learning de A à Z">
            <a:extLst>
              <a:ext uri="{FF2B5EF4-FFF2-40B4-BE49-F238E27FC236}">
                <a16:creationId xmlns:a16="http://schemas.microsoft.com/office/drawing/2014/main" id="{9B2C679D-94EF-4BC8-B29B-D47250DB6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530" y="5369106"/>
            <a:ext cx="3314964" cy="165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74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B37246-609D-419A-B20F-6491EDB5441F}"/>
              </a:ext>
            </a:extLst>
          </p:cNvPr>
          <p:cNvSpPr txBox="1">
            <a:spLocks/>
          </p:cNvSpPr>
          <p:nvPr/>
        </p:nvSpPr>
        <p:spPr>
          <a:xfrm>
            <a:off x="2819400" y="800100"/>
            <a:ext cx="12087225" cy="62604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fr-FR" sz="60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LANGUAGE ET TECHNOLOGIE 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2E78C8B-B88C-41F5-AEA4-4333E6320EA1}"/>
              </a:ext>
            </a:extLst>
          </p:cNvPr>
          <p:cNvSpPr/>
          <p:nvPr/>
        </p:nvSpPr>
        <p:spPr>
          <a:xfrm>
            <a:off x="28575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9E832C5-A328-40F9-BA12-9D4C61C63F5C}"/>
              </a:ext>
            </a:extLst>
          </p:cNvPr>
          <p:cNvSpPr/>
          <p:nvPr/>
        </p:nvSpPr>
        <p:spPr>
          <a:xfrm>
            <a:off x="17118377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2BEDF4C-E646-44C4-B9F6-6CBFC3637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525" y="-102352"/>
            <a:ext cx="2959852" cy="2959852"/>
          </a:xfrm>
          <a:prstGeom prst="rect">
            <a:avLst/>
          </a:prstGeom>
        </p:spPr>
      </p:pic>
      <p:pic>
        <p:nvPicPr>
          <p:cNvPr id="10" name="Picture 4" descr="Getting Started with TensorFlow.js | by Venelin Valkov | Towards Data  Science">
            <a:extLst>
              <a:ext uri="{FF2B5EF4-FFF2-40B4-BE49-F238E27FC236}">
                <a16:creationId xmlns:a16="http://schemas.microsoft.com/office/drawing/2014/main" id="{D556E43B-34CF-4F95-8ACA-806390573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6" t="20366" r="19476" b="1"/>
          <a:stretch/>
        </p:blipFill>
        <p:spPr bwMode="auto">
          <a:xfrm>
            <a:off x="1682253" y="2387839"/>
            <a:ext cx="2217368" cy="174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A1B7E4A-AB50-48C6-8919-546C214E0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51" y="4296961"/>
            <a:ext cx="2715549" cy="805613"/>
          </a:xfrm>
          <a:prstGeom prst="rect">
            <a:avLst/>
          </a:prstGeom>
        </p:spPr>
      </p:pic>
      <p:pic>
        <p:nvPicPr>
          <p:cNvPr id="12" name="Picture 2" descr="Formation - React JS - Expert Team Tunisie - TUNIS">
            <a:extLst>
              <a:ext uri="{FF2B5EF4-FFF2-40B4-BE49-F238E27FC236}">
                <a16:creationId xmlns:a16="http://schemas.microsoft.com/office/drawing/2014/main" id="{CE166A4B-3AFE-4CDA-9D3E-B1B961788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b="14335"/>
          <a:stretch/>
        </p:blipFill>
        <p:spPr bwMode="auto">
          <a:xfrm>
            <a:off x="1413075" y="5591485"/>
            <a:ext cx="2486546" cy="102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Visual Studio Code launches as a snap | Snapcraft">
            <a:extLst>
              <a:ext uri="{FF2B5EF4-FFF2-40B4-BE49-F238E27FC236}">
                <a16:creationId xmlns:a16="http://schemas.microsoft.com/office/drawing/2014/main" id="{B41862EA-885A-4D15-A39C-235255A99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62" y="6958749"/>
            <a:ext cx="2793925" cy="139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naconda logo | Mr. Mint : Apprendre le Machine Learning de A à Z">
            <a:extLst>
              <a:ext uri="{FF2B5EF4-FFF2-40B4-BE49-F238E27FC236}">
                <a16:creationId xmlns:a16="http://schemas.microsoft.com/office/drawing/2014/main" id="{8CAF79DF-8981-48B1-85C8-1DF08AC22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799" y="8699104"/>
            <a:ext cx="2626276" cy="131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38CAC04-77A0-44D9-BA19-FDF8E48923F3}"/>
              </a:ext>
            </a:extLst>
          </p:cNvPr>
          <p:cNvSpPr txBox="1"/>
          <p:nvPr/>
        </p:nvSpPr>
        <p:spPr>
          <a:xfrm>
            <a:off x="4153987" y="3066641"/>
            <a:ext cx="868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fr-FR" sz="28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https://www.tensorflow.org/js?hl=fr</a:t>
            </a:r>
            <a:endParaRPr lang="fr-FR" sz="2800" b="1" dirty="0">
              <a:solidFill>
                <a:schemeClr val="tx2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87CBF62-FD36-4F7B-8E19-43F0B1C2D382}"/>
              </a:ext>
            </a:extLst>
          </p:cNvPr>
          <p:cNvSpPr txBox="1"/>
          <p:nvPr/>
        </p:nvSpPr>
        <p:spPr>
          <a:xfrm>
            <a:off x="4193176" y="4320037"/>
            <a:ext cx="868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fr-FR" sz="28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https://www.python.org/</a:t>
            </a:r>
            <a:endParaRPr lang="fr-FR" sz="2800" b="1" dirty="0">
              <a:solidFill>
                <a:schemeClr val="tx2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5BED529-C6DF-4F83-8002-EF61F11FF3BB}"/>
              </a:ext>
            </a:extLst>
          </p:cNvPr>
          <p:cNvSpPr txBox="1"/>
          <p:nvPr/>
        </p:nvSpPr>
        <p:spPr>
          <a:xfrm>
            <a:off x="4149475" y="5841811"/>
            <a:ext cx="868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fr-FR" sz="28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https://fr.reactjs.org/</a:t>
            </a:r>
            <a:endParaRPr lang="fr-FR" sz="2800" b="1" dirty="0">
              <a:solidFill>
                <a:schemeClr val="tx2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E5BE260-0BD2-48BC-B8A2-3EB78F3D6CD7}"/>
              </a:ext>
            </a:extLst>
          </p:cNvPr>
          <p:cNvSpPr txBox="1"/>
          <p:nvPr/>
        </p:nvSpPr>
        <p:spPr>
          <a:xfrm>
            <a:off x="4120900" y="7832492"/>
            <a:ext cx="868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fr-FR" sz="28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https://code.visualstudio.com/</a:t>
            </a:r>
            <a:endParaRPr lang="fr-FR" sz="2800" b="1" dirty="0">
              <a:solidFill>
                <a:schemeClr val="tx2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42B1D64-9C2D-4F14-9D0A-A2920FE8EF5D}"/>
              </a:ext>
            </a:extLst>
          </p:cNvPr>
          <p:cNvSpPr txBox="1"/>
          <p:nvPr/>
        </p:nvSpPr>
        <p:spPr>
          <a:xfrm>
            <a:off x="4193176" y="9489022"/>
            <a:ext cx="868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fr-FR" sz="28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https://www.anaconda.com/</a:t>
            </a:r>
            <a:endParaRPr lang="fr-FR" sz="2800" b="1" dirty="0">
              <a:solidFill>
                <a:schemeClr val="tx2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26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14E736-A145-4C32-B62A-EE0B2B70923B}"/>
              </a:ext>
            </a:extLst>
          </p:cNvPr>
          <p:cNvSpPr txBox="1">
            <a:spLocks/>
          </p:cNvSpPr>
          <p:nvPr/>
        </p:nvSpPr>
        <p:spPr>
          <a:xfrm>
            <a:off x="2819400" y="876300"/>
            <a:ext cx="12087225" cy="62604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fr-FR" sz="60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CAS D’UTILISATION</a:t>
            </a:r>
          </a:p>
          <a:p>
            <a:pPr defTabSz="685800"/>
            <a:r>
              <a:rPr lang="fr-FR" sz="60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A027152-3F00-47B4-94C7-9862AB17F318}"/>
              </a:ext>
            </a:extLst>
          </p:cNvPr>
          <p:cNvSpPr/>
          <p:nvPr/>
        </p:nvSpPr>
        <p:spPr>
          <a:xfrm>
            <a:off x="28575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33A4997-CD62-447F-BFBA-446CF907AE0E}"/>
              </a:ext>
            </a:extLst>
          </p:cNvPr>
          <p:cNvSpPr/>
          <p:nvPr/>
        </p:nvSpPr>
        <p:spPr>
          <a:xfrm>
            <a:off x="17118377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587F9B-7A09-4118-9820-728C7B63A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525" y="-102352"/>
            <a:ext cx="2959852" cy="295985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47686CD-F140-4837-AFF4-4A8835E925E5}"/>
              </a:ext>
            </a:extLst>
          </p:cNvPr>
          <p:cNvSpPr txBox="1"/>
          <p:nvPr/>
        </p:nvSpPr>
        <p:spPr>
          <a:xfrm>
            <a:off x="1886419" y="2219385"/>
            <a:ext cx="868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68580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Diagramme (UML)</a:t>
            </a:r>
          </a:p>
        </p:txBody>
      </p:sp>
      <p:pic>
        <p:nvPicPr>
          <p:cNvPr id="5122" name="Picture 2" descr="StarUML - Wikipedia">
            <a:extLst>
              <a:ext uri="{FF2B5EF4-FFF2-40B4-BE49-F238E27FC236}">
                <a16:creationId xmlns:a16="http://schemas.microsoft.com/office/drawing/2014/main" id="{ED9FA9E6-FF2C-4CE4-A237-4B12E7B42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2041599"/>
            <a:ext cx="3651072" cy="140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3A97ED-E73D-409E-83F4-7921FFBA5C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2"/>
          <a:stretch/>
        </p:blipFill>
        <p:spPr>
          <a:xfrm>
            <a:off x="2171700" y="3483459"/>
            <a:ext cx="13944600" cy="60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95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60F5B-1FB3-4A44-8E82-D75404F36A5B}"/>
              </a:ext>
            </a:extLst>
          </p:cNvPr>
          <p:cNvSpPr txBox="1">
            <a:spLocks/>
          </p:cNvSpPr>
          <p:nvPr/>
        </p:nvSpPr>
        <p:spPr>
          <a:xfrm>
            <a:off x="2673675" y="610763"/>
            <a:ext cx="12087225" cy="62604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fr-FR" sz="60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LES MAQUETTES</a:t>
            </a:r>
          </a:p>
          <a:p>
            <a:pPr defTabSz="685800"/>
            <a:r>
              <a:rPr lang="fr-FR" sz="60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43B7A528-C54E-406D-BCCB-8FE574121884}"/>
              </a:ext>
            </a:extLst>
          </p:cNvPr>
          <p:cNvSpPr/>
          <p:nvPr/>
        </p:nvSpPr>
        <p:spPr>
          <a:xfrm>
            <a:off x="28575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5109799-F188-498B-BFD4-061ACB4263CD}"/>
              </a:ext>
            </a:extLst>
          </p:cNvPr>
          <p:cNvSpPr/>
          <p:nvPr/>
        </p:nvSpPr>
        <p:spPr>
          <a:xfrm>
            <a:off x="17118377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03D0A6-4508-4000-B92A-EFEBF4F3E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525" y="-102352"/>
            <a:ext cx="2959852" cy="295985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99DC44E-208A-416B-B436-0076B8713258}"/>
              </a:ext>
            </a:extLst>
          </p:cNvPr>
          <p:cNvSpPr txBox="1"/>
          <p:nvPr/>
        </p:nvSpPr>
        <p:spPr>
          <a:xfrm>
            <a:off x="14200537" y="9494848"/>
            <a:ext cx="2543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fr-FR" sz="2800" b="1" dirty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Pencil </a:t>
            </a:r>
            <a:r>
              <a:rPr lang="fr-FR" sz="2800" b="1" dirty="0" err="1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endParaRPr lang="fr-FR" sz="2800" b="1" dirty="0">
              <a:solidFill>
                <a:schemeClr val="tx2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Pencil Project Portable 3.1.0 (prototyping and diagramming) Released |  PortableApps.com">
            <a:extLst>
              <a:ext uri="{FF2B5EF4-FFF2-40B4-BE49-F238E27FC236}">
                <a16:creationId xmlns:a16="http://schemas.microsoft.com/office/drawing/2014/main" id="{3B52152E-FF74-4838-8C97-C2B00741E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9913" y="8082260"/>
            <a:ext cx="1412588" cy="141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F5A2D9D-CF9D-4AD3-995D-062758781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078" y="28575"/>
            <a:ext cx="2115800" cy="2115800"/>
          </a:xfrm>
          <a:prstGeom prst="rect">
            <a:avLst/>
          </a:prstGeom>
        </p:spPr>
      </p:pic>
      <p:pic>
        <p:nvPicPr>
          <p:cNvPr id="6150" name="Picture 6" descr="Université Drouaise du Temps Libre - CV de Thibault Galland">
            <a:extLst>
              <a:ext uri="{FF2B5EF4-FFF2-40B4-BE49-F238E27FC236}">
                <a16:creationId xmlns:a16="http://schemas.microsoft.com/office/drawing/2014/main" id="{94C5005C-D4CB-4916-9A1F-900386FF3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93"/>
          <a:stretch/>
        </p:blipFill>
        <p:spPr bwMode="auto">
          <a:xfrm>
            <a:off x="1437583" y="8788554"/>
            <a:ext cx="2571750" cy="141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 descr="Une image contenant texte, accessoire, carte de visite&#10;&#10;Description générée automatiquement">
            <a:extLst>
              <a:ext uri="{FF2B5EF4-FFF2-40B4-BE49-F238E27FC236}">
                <a16:creationId xmlns:a16="http://schemas.microsoft.com/office/drawing/2014/main" id="{369BE79C-5A96-4798-A6A3-4E77AE775B0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568351" y="1943100"/>
            <a:ext cx="8297874" cy="3476357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B77392D-D2DF-40A7-8BFA-D1E73AEE0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006" y="5676900"/>
            <a:ext cx="8269359" cy="444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E4679CD-737B-4A4B-B969-B1102B24608E}"/>
              </a:ext>
            </a:extLst>
          </p:cNvPr>
          <p:cNvSpPr txBox="1"/>
          <p:nvPr/>
        </p:nvSpPr>
        <p:spPr>
          <a:xfrm>
            <a:off x="11177539" y="1168047"/>
            <a:ext cx="254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fr-FR" sz="3600" b="1" dirty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909289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EE9BC814-AE88-4484-91A9-86A35CEED034}"/>
              </a:ext>
            </a:extLst>
          </p:cNvPr>
          <p:cNvSpPr/>
          <p:nvPr/>
        </p:nvSpPr>
        <p:spPr>
          <a:xfrm>
            <a:off x="28575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CDA598D-C25E-440B-9EC9-DA964F461A1E}"/>
              </a:ext>
            </a:extLst>
          </p:cNvPr>
          <p:cNvSpPr/>
          <p:nvPr/>
        </p:nvSpPr>
        <p:spPr>
          <a:xfrm>
            <a:off x="17118377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CD4AD2-8831-4DD8-91A5-D7B320650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525" y="-102352"/>
            <a:ext cx="2959852" cy="2959852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D64E54EC-9F40-4613-81A6-DAE6166472F4}"/>
              </a:ext>
            </a:extLst>
          </p:cNvPr>
          <p:cNvSpPr txBox="1">
            <a:spLocks/>
          </p:cNvSpPr>
          <p:nvPr/>
        </p:nvSpPr>
        <p:spPr>
          <a:xfrm>
            <a:off x="2514600" y="223837"/>
            <a:ext cx="12087225" cy="62604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fr-FR" sz="60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LES MAQUETTES</a:t>
            </a:r>
          </a:p>
          <a:p>
            <a:pPr defTabSz="685800"/>
            <a:r>
              <a:rPr lang="fr-FR" sz="60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ADEB89D8-8B28-4E62-AA35-EC4B5B20E7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95798" y="1382336"/>
            <a:ext cx="8589323" cy="4692168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C6EEE75-B733-481E-BEA8-0294E00085C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95798" y="6157913"/>
            <a:ext cx="8589323" cy="3938587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308FE9F-6A14-4E76-AD4A-0C6626393658}"/>
              </a:ext>
            </a:extLst>
          </p:cNvPr>
          <p:cNvSpPr txBox="1"/>
          <p:nvPr/>
        </p:nvSpPr>
        <p:spPr>
          <a:xfrm>
            <a:off x="11078648" y="721718"/>
            <a:ext cx="254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fr-FR" sz="3600" b="1" dirty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262317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A5EC072E-2B33-4B7C-9530-39B59AA66C70}"/>
              </a:ext>
            </a:extLst>
          </p:cNvPr>
          <p:cNvSpPr/>
          <p:nvPr/>
        </p:nvSpPr>
        <p:spPr>
          <a:xfrm>
            <a:off x="28575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1FA7E9DD-B56E-448F-9E32-BC863F6A9AB3}"/>
              </a:ext>
            </a:extLst>
          </p:cNvPr>
          <p:cNvSpPr/>
          <p:nvPr/>
        </p:nvSpPr>
        <p:spPr>
          <a:xfrm>
            <a:off x="17118377" y="28575"/>
            <a:ext cx="1292300" cy="10287000"/>
          </a:xfrm>
          <a:prstGeom prst="rect">
            <a:avLst/>
          </a:prstGeom>
          <a:solidFill>
            <a:srgbClr val="ED5E48"/>
          </a:solidFill>
        </p:spPr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5F1D5B7-2DA9-40E1-9D69-6D1A42886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525" y="-102352"/>
            <a:ext cx="2959852" cy="2959852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80A597A-B161-4D56-B595-434EFF48C623}"/>
              </a:ext>
            </a:extLst>
          </p:cNvPr>
          <p:cNvSpPr txBox="1">
            <a:spLocks/>
          </p:cNvSpPr>
          <p:nvPr/>
        </p:nvSpPr>
        <p:spPr>
          <a:xfrm>
            <a:off x="2514600" y="223837"/>
            <a:ext cx="12087225" cy="62604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fr-FR" sz="60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LES MAQUETTES</a:t>
            </a:r>
          </a:p>
          <a:p>
            <a:pPr defTabSz="685800"/>
            <a:r>
              <a:rPr lang="fr-FR" sz="6000" b="1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57DF5BD-4721-448C-B4AD-8146B68DD3DA}"/>
              </a:ext>
            </a:extLst>
          </p:cNvPr>
          <p:cNvPicPr/>
          <p:nvPr/>
        </p:nvPicPr>
        <p:blipFill rotWithShape="1">
          <a:blip r:embed="rId3"/>
          <a:srcRect t="14916" r="2867"/>
          <a:stretch/>
        </p:blipFill>
        <p:spPr>
          <a:xfrm>
            <a:off x="2813024" y="2347913"/>
            <a:ext cx="12661952" cy="6938445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92D1C21-40F9-441F-821B-CE18FD6E2423}"/>
              </a:ext>
            </a:extLst>
          </p:cNvPr>
          <p:cNvSpPr txBox="1"/>
          <p:nvPr/>
        </p:nvSpPr>
        <p:spPr>
          <a:xfrm>
            <a:off x="11099387" y="840355"/>
            <a:ext cx="254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fr-FR" sz="3600" b="1" dirty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25666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158</Words>
  <Application>Microsoft Office PowerPoint</Application>
  <PresentationFormat>Personnalisé</PresentationFormat>
  <Paragraphs>48</Paragraphs>
  <Slides>13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Halant Medium Bold</vt:lpstr>
      <vt:lpstr>Clear Sans Regular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Fatima EL FILALI</dc:creator>
  <cp:lastModifiedBy>Fatima EL FILALI</cp:lastModifiedBy>
  <cp:revision>43</cp:revision>
  <dcterms:created xsi:type="dcterms:W3CDTF">2006-08-16T00:00:00Z</dcterms:created>
  <dcterms:modified xsi:type="dcterms:W3CDTF">2021-10-08T13:14:32Z</dcterms:modified>
  <dc:identifier>DAEsJSuwCAs</dc:identifier>
</cp:coreProperties>
</file>